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8" r:id="rId2"/>
    <p:sldId id="398" r:id="rId3"/>
    <p:sldId id="311" r:id="rId4"/>
    <p:sldId id="399" r:id="rId5"/>
    <p:sldId id="400" r:id="rId6"/>
    <p:sldId id="401" r:id="rId7"/>
    <p:sldId id="402" r:id="rId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6" autoAdjust="0"/>
    <p:restoredTop sz="94660"/>
  </p:normalViewPr>
  <p:slideViewPr>
    <p:cSldViewPr snapToGrid="0">
      <p:cViewPr varScale="1">
        <p:scale>
          <a:sx n="58" d="100"/>
          <a:sy n="58" d="100"/>
        </p:scale>
        <p:origin x="612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396C9-95FF-4AA8-AA7E-ECCCCDE58F2C}" type="datetimeFigureOut">
              <a:rPr lang="hr-HR" smtClean="0"/>
              <a:t>7.7.2022.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C992-20F2-4EA1-9737-4CD93F1920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95671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396C9-95FF-4AA8-AA7E-ECCCCDE58F2C}" type="datetimeFigureOut">
              <a:rPr lang="hr-HR" smtClean="0"/>
              <a:t>7.7.2022.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C992-20F2-4EA1-9737-4CD93F1920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20952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396C9-95FF-4AA8-AA7E-ECCCCDE58F2C}" type="datetimeFigureOut">
              <a:rPr lang="hr-HR" smtClean="0"/>
              <a:t>7.7.2022.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C992-20F2-4EA1-9737-4CD93F1920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62852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396C9-95FF-4AA8-AA7E-ECCCCDE58F2C}" type="datetimeFigureOut">
              <a:rPr lang="hr-HR" smtClean="0"/>
              <a:t>7.7.2022.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C992-20F2-4EA1-9737-4CD93F1920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21742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396C9-95FF-4AA8-AA7E-ECCCCDE58F2C}" type="datetimeFigureOut">
              <a:rPr lang="hr-HR" smtClean="0"/>
              <a:t>7.7.2022.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C992-20F2-4EA1-9737-4CD93F1920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2804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396C9-95FF-4AA8-AA7E-ECCCCDE58F2C}" type="datetimeFigureOut">
              <a:rPr lang="hr-HR" smtClean="0"/>
              <a:t>7.7.2022.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C992-20F2-4EA1-9737-4CD93F1920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20177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396C9-95FF-4AA8-AA7E-ECCCCDE58F2C}" type="datetimeFigureOut">
              <a:rPr lang="hr-HR" smtClean="0"/>
              <a:t>7.7.2022.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C992-20F2-4EA1-9737-4CD93F1920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66949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396C9-95FF-4AA8-AA7E-ECCCCDE58F2C}" type="datetimeFigureOut">
              <a:rPr lang="hr-HR" smtClean="0"/>
              <a:t>7.7.2022.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C992-20F2-4EA1-9737-4CD93F1920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55562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396C9-95FF-4AA8-AA7E-ECCCCDE58F2C}" type="datetimeFigureOut">
              <a:rPr lang="hr-HR" smtClean="0"/>
              <a:t>7.7.2022.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C992-20F2-4EA1-9737-4CD93F1920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3920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396C9-95FF-4AA8-AA7E-ECCCCDE58F2C}" type="datetimeFigureOut">
              <a:rPr lang="hr-HR" smtClean="0"/>
              <a:t>7.7.2022.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C992-20F2-4EA1-9737-4CD93F1920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48134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396C9-95FF-4AA8-AA7E-ECCCCDE58F2C}" type="datetimeFigureOut">
              <a:rPr lang="hr-HR" smtClean="0"/>
              <a:t>7.7.2022.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C992-20F2-4EA1-9737-4CD93F1920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97495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396C9-95FF-4AA8-AA7E-ECCCCDE58F2C}" type="datetimeFigureOut">
              <a:rPr lang="hr-HR" smtClean="0"/>
              <a:t>7.7.2022.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5C992-20F2-4EA1-9737-4CD93F1920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66917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ordwall.net/resource/5766162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>
            <a:extLst>
              <a:ext uri="{FF2B5EF4-FFF2-40B4-BE49-F238E27FC236}">
                <a16:creationId xmlns:a16="http://schemas.microsoft.com/office/drawing/2014/main" id="{9B20A762-46EE-439B-BBC9-A1AA1BE9D5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4398" y="927171"/>
            <a:ext cx="3307203" cy="4409604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7AABC19F-20AC-44C3-817D-0AB550E470EC}"/>
              </a:ext>
            </a:extLst>
          </p:cNvPr>
          <p:cNvSpPr txBox="1"/>
          <p:nvPr/>
        </p:nvSpPr>
        <p:spPr>
          <a:xfrm>
            <a:off x="4764410" y="2778264"/>
            <a:ext cx="68432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4000" b="1" u="sng" dirty="0">
                <a:solidFill>
                  <a:srgbClr val="FF0000"/>
                </a:solidFill>
              </a:rPr>
              <a:t>HOLIDAYS;</a:t>
            </a:r>
          </a:p>
        </p:txBody>
      </p:sp>
      <p:sp>
        <p:nvSpPr>
          <p:cNvPr id="27" name="TekstniOkvir 26">
            <a:extLst>
              <a:ext uri="{FF2B5EF4-FFF2-40B4-BE49-F238E27FC236}">
                <a16:creationId xmlns:a16="http://schemas.microsoft.com/office/drawing/2014/main" id="{10333F66-C8B6-4273-844E-B19AC9BCB6A4}"/>
              </a:ext>
            </a:extLst>
          </p:cNvPr>
          <p:cNvSpPr txBox="1"/>
          <p:nvPr/>
        </p:nvSpPr>
        <p:spPr>
          <a:xfrm>
            <a:off x="4764410" y="3429000"/>
            <a:ext cx="68432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4000" dirty="0" err="1"/>
              <a:t>Halloween</a:t>
            </a:r>
            <a:endParaRPr lang="hr-HR" sz="4000" dirty="0"/>
          </a:p>
          <a:p>
            <a:pPr algn="r"/>
            <a:endParaRPr lang="hr-HR" sz="4000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18265CAC-98F9-4759-8430-FB78BED8A4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9360" y="4242527"/>
            <a:ext cx="5882640" cy="1094248"/>
          </a:xfrm>
          <a:prstGeom prst="rect">
            <a:avLst/>
          </a:prstGeom>
        </p:spPr>
      </p:pic>
      <p:pic>
        <p:nvPicPr>
          <p:cNvPr id="1028" name="Picture 4" descr="Halloween Ghost Clipart PNG Image">
            <a:extLst>
              <a:ext uri="{FF2B5EF4-FFF2-40B4-BE49-F238E27FC236}">
                <a16:creationId xmlns:a16="http://schemas.microsoft.com/office/drawing/2014/main" id="{6BE32421-70F0-4B95-888D-442B36120B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489" y="2480310"/>
            <a:ext cx="3783648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7865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Download Torn Notebook Paper Png - Png Paper Torn PNG Image with ...">
            <a:extLst>
              <a:ext uri="{FF2B5EF4-FFF2-40B4-BE49-F238E27FC236}">
                <a16:creationId xmlns:a16="http://schemas.microsoft.com/office/drawing/2014/main" id="{44B6FF1D-B5F3-48C0-8B3E-91B3C919A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9814">
            <a:off x="1411282" y="-350869"/>
            <a:ext cx="9563181" cy="919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ownload Red Circle Png - Red Pen Circle Png PNG Image with No ...">
            <a:extLst>
              <a:ext uri="{FF2B5EF4-FFF2-40B4-BE49-F238E27FC236}">
                <a16:creationId xmlns:a16="http://schemas.microsoft.com/office/drawing/2014/main" id="{09E9B3B7-33F8-4B11-9770-D2826FC448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558" y="3154638"/>
            <a:ext cx="2514883" cy="158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ownload Red Circle Png - Red Pen Circle Png PNG Image with No ...">
            <a:extLst>
              <a:ext uri="{FF2B5EF4-FFF2-40B4-BE49-F238E27FC236}">
                <a16:creationId xmlns:a16="http://schemas.microsoft.com/office/drawing/2014/main" id="{02432B3B-03AB-44F4-8052-90A372BA45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918" y="2239744"/>
            <a:ext cx="1898985" cy="841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ownload Red Circle Png - Red Pen Circle Png PNG Image with No ...">
            <a:extLst>
              <a:ext uri="{FF2B5EF4-FFF2-40B4-BE49-F238E27FC236}">
                <a16:creationId xmlns:a16="http://schemas.microsoft.com/office/drawing/2014/main" id="{458A7D4F-E1E4-401D-B333-1F318CF4D9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191" y="1732840"/>
            <a:ext cx="1898985" cy="841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ownload Red Circle Png - Red Pen Circle Png PNG Image with No ...">
            <a:extLst>
              <a:ext uri="{FF2B5EF4-FFF2-40B4-BE49-F238E27FC236}">
                <a16:creationId xmlns:a16="http://schemas.microsoft.com/office/drawing/2014/main" id="{A8A2B9A1-8336-4420-9B46-60E7AF8951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472" y="1635691"/>
            <a:ext cx="1898985" cy="841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red-wave-line-png-8 - Downtown Cabaret Downtown Cabaret">
            <a:extLst>
              <a:ext uri="{FF2B5EF4-FFF2-40B4-BE49-F238E27FC236}">
                <a16:creationId xmlns:a16="http://schemas.microsoft.com/office/drawing/2014/main" id="{3D9F8ABB-1D0F-4D7D-9A6E-F36BE43621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9272" flipV="1">
            <a:off x="3715313" y="3151221"/>
            <a:ext cx="1431181" cy="42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red-wave-line-png-8 - Downtown Cabaret Downtown Cabaret">
            <a:extLst>
              <a:ext uri="{FF2B5EF4-FFF2-40B4-BE49-F238E27FC236}">
                <a16:creationId xmlns:a16="http://schemas.microsoft.com/office/drawing/2014/main" id="{E618FA9D-10CF-4CF0-A917-ABD3DA1DA1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02443" flipV="1">
            <a:off x="4884142" y="2814615"/>
            <a:ext cx="1016351" cy="230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red-wave-line-png-8 - Downtown Cabaret Downtown Cabaret">
            <a:extLst>
              <a:ext uri="{FF2B5EF4-FFF2-40B4-BE49-F238E27FC236}">
                <a16:creationId xmlns:a16="http://schemas.microsoft.com/office/drawing/2014/main" id="{7E3C0486-0DBE-4FA8-B375-97558C264B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359154" flipH="1" flipV="1">
            <a:off x="6906539" y="2755210"/>
            <a:ext cx="1431181" cy="42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kstniOkvir 14">
            <a:extLst>
              <a:ext uri="{FF2B5EF4-FFF2-40B4-BE49-F238E27FC236}">
                <a16:creationId xmlns:a16="http://schemas.microsoft.com/office/drawing/2014/main" id="{FD87A7C4-FACD-4E78-A349-D33AAC64A9A4}"/>
              </a:ext>
            </a:extLst>
          </p:cNvPr>
          <p:cNvSpPr txBox="1"/>
          <p:nvPr/>
        </p:nvSpPr>
        <p:spPr>
          <a:xfrm rot="21408452">
            <a:off x="5170765" y="3715830"/>
            <a:ext cx="19527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>
                <a:latin typeface="Ink Free" panose="03080402000500000000" pitchFamily="66" charset="0"/>
              </a:rPr>
              <a:t>HALLOWEEN</a:t>
            </a: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36F9C355-9F04-4FA6-880A-3791768B981F}"/>
              </a:ext>
            </a:extLst>
          </p:cNvPr>
          <p:cNvSpPr txBox="1"/>
          <p:nvPr/>
        </p:nvSpPr>
        <p:spPr>
          <a:xfrm rot="21321731">
            <a:off x="3103744" y="2367963"/>
            <a:ext cx="7553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dirty="0" err="1">
                <a:latin typeface="Ink Free" panose="03080402000500000000" pitchFamily="66" charset="0"/>
              </a:rPr>
              <a:t>cat</a:t>
            </a:r>
            <a:endParaRPr lang="hr-HR" sz="3200" dirty="0">
              <a:latin typeface="Ink Free" panose="03080402000500000000" pitchFamily="66" charset="0"/>
            </a:endParaRP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id="{B8FCB2CF-42F7-4567-A046-04BE19855AAC}"/>
              </a:ext>
            </a:extLst>
          </p:cNvPr>
          <p:cNvSpPr txBox="1"/>
          <p:nvPr/>
        </p:nvSpPr>
        <p:spPr>
          <a:xfrm rot="21321731">
            <a:off x="4932321" y="1861059"/>
            <a:ext cx="8114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dirty="0">
                <a:latin typeface="Ink Free" panose="03080402000500000000" pitchFamily="66" charset="0"/>
              </a:rPr>
              <a:t>bat</a:t>
            </a:r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id="{1BC77A33-43E8-4E7B-829C-768CED8C0045}"/>
              </a:ext>
            </a:extLst>
          </p:cNvPr>
          <p:cNvSpPr txBox="1"/>
          <p:nvPr/>
        </p:nvSpPr>
        <p:spPr>
          <a:xfrm rot="21321731">
            <a:off x="7541561" y="1793397"/>
            <a:ext cx="11977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dirty="0" err="1">
                <a:latin typeface="Ink Free" panose="03080402000500000000" pitchFamily="66" charset="0"/>
              </a:rPr>
              <a:t>ghost</a:t>
            </a:r>
            <a:endParaRPr lang="hr-HR" sz="3200" dirty="0">
              <a:latin typeface="Ink Free" panose="03080402000500000000" pitchFamily="66" charset="0"/>
            </a:endParaRPr>
          </a:p>
        </p:txBody>
      </p:sp>
      <p:sp>
        <p:nvSpPr>
          <p:cNvPr id="20" name="TekstniOkvir 19">
            <a:extLst>
              <a:ext uri="{FF2B5EF4-FFF2-40B4-BE49-F238E27FC236}">
                <a16:creationId xmlns:a16="http://schemas.microsoft.com/office/drawing/2014/main" id="{5ECB7072-4268-4CB4-A2A0-AB1E3BCAE142}"/>
              </a:ext>
            </a:extLst>
          </p:cNvPr>
          <p:cNvSpPr txBox="1"/>
          <p:nvPr/>
        </p:nvSpPr>
        <p:spPr>
          <a:xfrm>
            <a:off x="166818" y="47319"/>
            <a:ext cx="118918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/>
              <a:t>Do you know any Halloween words?</a:t>
            </a:r>
          </a:p>
        </p:txBody>
      </p:sp>
      <p:sp>
        <p:nvSpPr>
          <p:cNvPr id="21" name="TekstniOkvir 20">
            <a:extLst>
              <a:ext uri="{FF2B5EF4-FFF2-40B4-BE49-F238E27FC236}">
                <a16:creationId xmlns:a16="http://schemas.microsoft.com/office/drawing/2014/main" id="{6C0B1F74-ED3A-4258-BC22-FCA543A10E4B}"/>
              </a:ext>
            </a:extLst>
          </p:cNvPr>
          <p:cNvSpPr txBox="1"/>
          <p:nvPr/>
        </p:nvSpPr>
        <p:spPr>
          <a:xfrm>
            <a:off x="3083754" y="5394909"/>
            <a:ext cx="68432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/>
              <a:t>When do we celebrate Halloween?</a:t>
            </a:r>
          </a:p>
        </p:txBody>
      </p:sp>
    </p:spTree>
    <p:extLst>
      <p:ext uri="{BB962C8B-B14F-4D97-AF65-F5344CB8AC3E}">
        <p14:creationId xmlns:p14="http://schemas.microsoft.com/office/powerpoint/2010/main" val="1307051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500"/>
                            </p:stCondLst>
                            <p:childTnLst>
                              <p:par>
                                <p:cTn id="4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0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500"/>
                            </p:stCondLst>
                            <p:childTnLst>
                              <p:par>
                                <p:cTn id="5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1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allAtOnce"/>
      <p:bldP spid="16" grpId="0" build="allAtOnce"/>
      <p:bldP spid="17" grpId="0" build="allAtOnce"/>
      <p:bldP spid="19" grpId="0" build="allAtOnce"/>
      <p:bldP spid="20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2478E362-1B9A-4EA3-AB49-D906EB9517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" y="4634"/>
            <a:ext cx="5124965" cy="6848731"/>
          </a:xfrm>
          <a:prstGeom prst="rect">
            <a:avLst/>
          </a:prstGeom>
        </p:spPr>
      </p:pic>
      <p:sp>
        <p:nvSpPr>
          <p:cNvPr id="21" name="Rezervirano mjesto sadržaja 2">
            <a:extLst>
              <a:ext uri="{FF2B5EF4-FFF2-40B4-BE49-F238E27FC236}">
                <a16:creationId xmlns:a16="http://schemas.microsoft.com/office/drawing/2014/main" id="{A32EC405-2BC3-4DC4-BD9F-FCC40BDD1ABB}"/>
              </a:ext>
            </a:extLst>
          </p:cNvPr>
          <p:cNvSpPr txBox="1">
            <a:spLocks/>
          </p:cNvSpPr>
          <p:nvPr/>
        </p:nvSpPr>
        <p:spPr>
          <a:xfrm>
            <a:off x="5273037" y="104289"/>
            <a:ext cx="6019800" cy="5213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sz="2000" b="1" dirty="0"/>
              <a:t>Open </a:t>
            </a:r>
            <a:r>
              <a:rPr lang="hr-HR" sz="2000" b="1" dirty="0" err="1"/>
              <a:t>your</a:t>
            </a:r>
            <a:r>
              <a:rPr lang="hr-HR" sz="2000" b="1" dirty="0"/>
              <a:t> </a:t>
            </a:r>
            <a:r>
              <a:rPr lang="hr-HR" sz="2000" b="1" dirty="0" err="1"/>
              <a:t>books</a:t>
            </a:r>
            <a:r>
              <a:rPr lang="hr-HR" sz="2000" b="1" dirty="0"/>
              <a:t>, </a:t>
            </a:r>
            <a:r>
              <a:rPr lang="hr-HR" sz="2000" b="1" dirty="0" err="1"/>
              <a:t>page</a:t>
            </a:r>
            <a:r>
              <a:rPr lang="hr-HR" sz="2000" b="1" dirty="0"/>
              <a:t> 116.</a:t>
            </a:r>
          </a:p>
        </p:txBody>
      </p:sp>
      <p:sp>
        <p:nvSpPr>
          <p:cNvPr id="22" name="Rezervirano mjesto sadržaja 2">
            <a:extLst>
              <a:ext uri="{FF2B5EF4-FFF2-40B4-BE49-F238E27FC236}">
                <a16:creationId xmlns:a16="http://schemas.microsoft.com/office/drawing/2014/main" id="{151D65D3-4850-4915-8A0C-0D6759583DE2}"/>
              </a:ext>
            </a:extLst>
          </p:cNvPr>
          <p:cNvSpPr txBox="1">
            <a:spLocks/>
          </p:cNvSpPr>
          <p:nvPr/>
        </p:nvSpPr>
        <p:spPr>
          <a:xfrm>
            <a:off x="5273037" y="427106"/>
            <a:ext cx="6566208" cy="3063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b="1" dirty="0"/>
              <a:t>Do you know the answers?</a:t>
            </a:r>
            <a:br>
              <a:rPr lang="hr-HR" sz="2000" i="1" dirty="0"/>
            </a:br>
            <a:endParaRPr lang="hr-HR" sz="2000" i="1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C6474CDB-18F1-4236-831A-8BD9BF6A56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93" y="1453742"/>
            <a:ext cx="11171213" cy="2455318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85293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2478E362-1B9A-4EA3-AB49-D906EB9517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" y="4634"/>
            <a:ext cx="5124965" cy="6848731"/>
          </a:xfrm>
          <a:prstGeom prst="rect">
            <a:avLst/>
          </a:prstGeom>
        </p:spPr>
      </p:pic>
      <p:sp>
        <p:nvSpPr>
          <p:cNvPr id="22" name="Rezervirano mjesto sadržaja 2">
            <a:extLst>
              <a:ext uri="{FF2B5EF4-FFF2-40B4-BE49-F238E27FC236}">
                <a16:creationId xmlns:a16="http://schemas.microsoft.com/office/drawing/2014/main" id="{151D65D3-4850-4915-8A0C-0D6759583DE2}"/>
              </a:ext>
            </a:extLst>
          </p:cNvPr>
          <p:cNvSpPr txBox="1">
            <a:spLocks/>
          </p:cNvSpPr>
          <p:nvPr/>
        </p:nvSpPr>
        <p:spPr>
          <a:xfrm>
            <a:off x="5183589" y="582930"/>
            <a:ext cx="6566208" cy="3063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b="1" dirty="0"/>
              <a:t>Read the text.</a:t>
            </a:r>
            <a:br>
              <a:rPr lang="hr-HR" sz="2000" i="1" dirty="0"/>
            </a:br>
            <a:endParaRPr lang="hr-HR" sz="2000" i="1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C6474CDB-18F1-4236-831A-8BD9BF6A56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23" y="1385162"/>
            <a:ext cx="11546232" cy="4329838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82562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2478E362-1B9A-4EA3-AB49-D906EB9517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" y="4634"/>
            <a:ext cx="5124965" cy="6848731"/>
          </a:xfrm>
          <a:prstGeom prst="rect">
            <a:avLst/>
          </a:prstGeom>
        </p:spPr>
      </p:pic>
      <p:sp>
        <p:nvSpPr>
          <p:cNvPr id="22" name="Rezervirano mjesto sadržaja 2">
            <a:extLst>
              <a:ext uri="{FF2B5EF4-FFF2-40B4-BE49-F238E27FC236}">
                <a16:creationId xmlns:a16="http://schemas.microsoft.com/office/drawing/2014/main" id="{151D65D3-4850-4915-8A0C-0D6759583DE2}"/>
              </a:ext>
            </a:extLst>
          </p:cNvPr>
          <p:cNvSpPr txBox="1">
            <a:spLocks/>
          </p:cNvSpPr>
          <p:nvPr/>
        </p:nvSpPr>
        <p:spPr>
          <a:xfrm>
            <a:off x="5238747" y="84206"/>
            <a:ext cx="6566208" cy="3063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b="1" dirty="0"/>
              <a:t>Answer the questions from task 1.</a:t>
            </a:r>
            <a:br>
              <a:rPr lang="hr-HR" sz="2000" i="1" dirty="0"/>
            </a:br>
            <a:endParaRPr lang="hr-HR" sz="2000" i="1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C6474CDB-18F1-4236-831A-8BD9BF6A56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93" y="825092"/>
            <a:ext cx="11171213" cy="2455318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5" name="Rezervirano mjesto sadržaja 2">
            <a:extLst>
              <a:ext uri="{FF2B5EF4-FFF2-40B4-BE49-F238E27FC236}">
                <a16:creationId xmlns:a16="http://schemas.microsoft.com/office/drawing/2014/main" id="{A04A5AF2-E231-4214-B3DC-068D88D71065}"/>
              </a:ext>
            </a:extLst>
          </p:cNvPr>
          <p:cNvSpPr txBox="1">
            <a:spLocks/>
          </p:cNvSpPr>
          <p:nvPr/>
        </p:nvSpPr>
        <p:spPr>
          <a:xfrm>
            <a:off x="5168263" y="3540982"/>
            <a:ext cx="6707175" cy="323469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AutoNum type="arabicPlain"/>
              <a:tabLst>
                <a:tab pos="354013" algn="l"/>
              </a:tabLst>
            </a:pPr>
            <a:r>
              <a:rPr lang="hr-HR" sz="2400" b="1" dirty="0" err="1"/>
              <a:t>Halloween</a:t>
            </a:r>
            <a:r>
              <a:rPr lang="hr-HR" sz="2400" b="1" dirty="0"/>
              <a:t> </a:t>
            </a:r>
            <a:r>
              <a:rPr lang="hr-HR" sz="2400" b="1" dirty="0" err="1"/>
              <a:t>means</a:t>
            </a:r>
            <a:r>
              <a:rPr lang="hr-HR" sz="2400" b="1" dirty="0"/>
              <a:t> „</a:t>
            </a:r>
            <a:r>
              <a:rPr lang="hr-HR" sz="2400" b="1" dirty="0" err="1"/>
              <a:t>holy</a:t>
            </a:r>
            <a:r>
              <a:rPr lang="hr-HR" sz="2400" b="1" dirty="0"/>
              <a:t> </a:t>
            </a:r>
            <a:r>
              <a:rPr lang="hr-HR" sz="2400" b="1" dirty="0" err="1"/>
              <a:t>evening</a:t>
            </a:r>
            <a:r>
              <a:rPr lang="hr-HR" sz="2400" b="1" dirty="0"/>
              <a:t>”.</a:t>
            </a:r>
          </a:p>
          <a:p>
            <a:pPr marL="457200" indent="-457200">
              <a:buAutoNum type="arabicPlain"/>
              <a:tabLst>
                <a:tab pos="354013" algn="l"/>
              </a:tabLst>
            </a:pPr>
            <a:r>
              <a:rPr lang="hr-HR" sz="2400" b="1" dirty="0" err="1"/>
              <a:t>It’s</a:t>
            </a:r>
            <a:r>
              <a:rPr lang="hr-HR" sz="2400" b="1" dirty="0"/>
              <a:t> a </a:t>
            </a:r>
            <a:r>
              <a:rPr lang="hr-HR" sz="2400" b="1" dirty="0" err="1"/>
              <a:t>holiday</a:t>
            </a:r>
            <a:r>
              <a:rPr lang="hr-HR" sz="2400" b="1" dirty="0"/>
              <a:t> for </a:t>
            </a:r>
            <a:r>
              <a:rPr lang="hr-HR" sz="2400" b="1" dirty="0" err="1"/>
              <a:t>children</a:t>
            </a:r>
            <a:r>
              <a:rPr lang="hr-HR" sz="2400" b="1" dirty="0"/>
              <a:t>.</a:t>
            </a:r>
          </a:p>
          <a:p>
            <a:pPr marL="457200" indent="-457200">
              <a:buAutoNum type="arabicPlain"/>
              <a:tabLst>
                <a:tab pos="354013" algn="l"/>
              </a:tabLst>
            </a:pPr>
            <a:r>
              <a:rPr lang="hr-HR" sz="2400" b="1" dirty="0"/>
              <a:t>C</a:t>
            </a:r>
            <a:r>
              <a:rPr lang="en-US" sz="2400" b="1" dirty="0" err="1"/>
              <a:t>hildren</a:t>
            </a:r>
            <a:r>
              <a:rPr lang="en-US" sz="2400" b="1" dirty="0"/>
              <a:t> cut faces in pumpkins</a:t>
            </a:r>
            <a:r>
              <a:rPr lang="hr-HR" sz="2400" b="1" dirty="0"/>
              <a:t>.</a:t>
            </a:r>
          </a:p>
          <a:p>
            <a:pPr marL="457200" indent="-457200">
              <a:buAutoNum type="arabicPlain"/>
              <a:tabLst>
                <a:tab pos="354013" algn="l"/>
              </a:tabLst>
            </a:pPr>
            <a:r>
              <a:rPr lang="hr-HR" sz="2400" b="1" dirty="0" err="1"/>
              <a:t>They</a:t>
            </a:r>
            <a:r>
              <a:rPr lang="hr-HR" sz="2400" b="1" dirty="0"/>
              <a:t> put </a:t>
            </a:r>
            <a:r>
              <a:rPr lang="hr-HR" sz="2400" b="1" dirty="0" err="1"/>
              <a:t>lights</a:t>
            </a:r>
            <a:r>
              <a:rPr lang="hr-HR" sz="2400" b="1" dirty="0"/>
              <a:t> </a:t>
            </a:r>
            <a:r>
              <a:rPr lang="hr-HR" sz="2400" b="1" dirty="0" err="1"/>
              <a:t>inside</a:t>
            </a:r>
            <a:r>
              <a:rPr lang="hr-HR" sz="2400" b="1" dirty="0"/>
              <a:t>.</a:t>
            </a:r>
          </a:p>
          <a:p>
            <a:pPr marL="457200" indent="-457200">
              <a:buAutoNum type="arabicPlain"/>
              <a:tabLst>
                <a:tab pos="354013" algn="l"/>
              </a:tabLst>
            </a:pPr>
            <a:r>
              <a:rPr lang="en-US" sz="2400" b="1" dirty="0"/>
              <a:t>Children put on strange masks and scary costumes</a:t>
            </a:r>
            <a:r>
              <a:rPr lang="hr-HR" sz="2400" b="1" dirty="0"/>
              <a:t> </a:t>
            </a:r>
            <a:r>
              <a:rPr lang="hr-HR" sz="2400" b="1" dirty="0" err="1"/>
              <a:t>and</a:t>
            </a:r>
            <a:r>
              <a:rPr lang="hr-HR" sz="2400" b="1" dirty="0"/>
              <a:t> </a:t>
            </a:r>
            <a:r>
              <a:rPr lang="hr-HR" sz="2400" b="1" dirty="0" err="1"/>
              <a:t>they</a:t>
            </a:r>
            <a:r>
              <a:rPr lang="hr-HR" sz="2400" b="1" dirty="0"/>
              <a:t> </a:t>
            </a:r>
            <a:r>
              <a:rPr lang="en-US" sz="2400" b="1" dirty="0"/>
              <a:t>paint their faces to look like monsters</a:t>
            </a:r>
            <a:r>
              <a:rPr lang="hr-HR" sz="2400" b="1" dirty="0"/>
              <a:t>.</a:t>
            </a:r>
          </a:p>
          <a:p>
            <a:pPr marL="457200" indent="-457200">
              <a:buAutoNum type="arabicPlain"/>
              <a:tabLst>
                <a:tab pos="354013" algn="l"/>
              </a:tabLst>
            </a:pPr>
            <a:r>
              <a:rPr lang="hr-HR" sz="2400" b="1" dirty="0" err="1"/>
              <a:t>When</a:t>
            </a:r>
            <a:r>
              <a:rPr lang="hr-HR" sz="2400" b="1" dirty="0"/>
              <a:t> </a:t>
            </a:r>
            <a:r>
              <a:rPr lang="hr-HR" sz="2400" b="1" dirty="0" err="1"/>
              <a:t>they</a:t>
            </a:r>
            <a:r>
              <a:rPr lang="hr-HR" sz="2400" b="1" dirty="0"/>
              <a:t> </a:t>
            </a:r>
            <a:r>
              <a:rPr lang="en-US" sz="2400" b="1" dirty="0"/>
              <a:t>come to a new</a:t>
            </a:r>
            <a:r>
              <a:rPr lang="hr-HR" sz="2400" b="1" dirty="0"/>
              <a:t> </a:t>
            </a:r>
            <a:r>
              <a:rPr lang="en-US" sz="2400" b="1" dirty="0"/>
              <a:t>house they say, “Trick or treat! Money or eat!”</a:t>
            </a:r>
            <a:endParaRPr lang="hr-HR" sz="2400" b="1" dirty="0"/>
          </a:p>
          <a:p>
            <a:pPr marL="457200" indent="-457200">
              <a:buAutoNum type="arabicPlain"/>
              <a:tabLst>
                <a:tab pos="354013" algn="l"/>
              </a:tabLst>
            </a:pPr>
            <a:r>
              <a:rPr lang="en-US" sz="2400" b="1" dirty="0"/>
              <a:t>One of the most popular</a:t>
            </a:r>
            <a:r>
              <a:rPr lang="hr-HR" sz="2400" b="1" dirty="0"/>
              <a:t> </a:t>
            </a:r>
            <a:r>
              <a:rPr lang="en-US" sz="2400" b="1" dirty="0"/>
              <a:t>Halloween games is bobbing for apples</a:t>
            </a:r>
            <a:r>
              <a:rPr lang="hr-HR" sz="2400" b="1" dirty="0"/>
              <a:t>.</a:t>
            </a:r>
            <a:endParaRPr lang="hr-HR" sz="2000" i="1" dirty="0"/>
          </a:p>
        </p:txBody>
      </p:sp>
    </p:spTree>
    <p:extLst>
      <p:ext uri="{BB962C8B-B14F-4D97-AF65-F5344CB8AC3E}">
        <p14:creationId xmlns:p14="http://schemas.microsoft.com/office/powerpoint/2010/main" val="2753872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4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2478E362-1B9A-4EA3-AB49-D906EB9517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" y="4634"/>
            <a:ext cx="5124965" cy="6848731"/>
          </a:xfrm>
          <a:prstGeom prst="rect">
            <a:avLst/>
          </a:prstGeom>
        </p:spPr>
      </p:pic>
      <p:sp>
        <p:nvSpPr>
          <p:cNvPr id="22" name="Rezervirano mjesto sadržaja 2">
            <a:extLst>
              <a:ext uri="{FF2B5EF4-FFF2-40B4-BE49-F238E27FC236}">
                <a16:creationId xmlns:a16="http://schemas.microsoft.com/office/drawing/2014/main" id="{151D65D3-4850-4915-8A0C-0D6759583DE2}"/>
              </a:ext>
            </a:extLst>
          </p:cNvPr>
          <p:cNvSpPr txBox="1">
            <a:spLocks/>
          </p:cNvSpPr>
          <p:nvPr/>
        </p:nvSpPr>
        <p:spPr>
          <a:xfrm>
            <a:off x="5238747" y="84206"/>
            <a:ext cx="6566208" cy="3063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b="1" dirty="0"/>
              <a:t>Match.</a:t>
            </a:r>
            <a:br>
              <a:rPr lang="hr-HR" sz="2000" i="1" dirty="0"/>
            </a:br>
            <a:endParaRPr lang="hr-HR" sz="2000" i="1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C6474CDB-18F1-4236-831A-8BD9BF6A56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759" y="872944"/>
            <a:ext cx="6272184" cy="3973375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Rezervirano mjesto sadržaja 2">
            <a:extLst>
              <a:ext uri="{FF2B5EF4-FFF2-40B4-BE49-F238E27FC236}">
                <a16:creationId xmlns:a16="http://schemas.microsoft.com/office/drawing/2014/main" id="{66C19145-ACCA-4D09-B280-79F4FE7F5D15}"/>
              </a:ext>
            </a:extLst>
          </p:cNvPr>
          <p:cNvSpPr txBox="1">
            <a:spLocks/>
          </p:cNvSpPr>
          <p:nvPr/>
        </p:nvSpPr>
        <p:spPr>
          <a:xfrm>
            <a:off x="5481358" y="1304470"/>
            <a:ext cx="6707175" cy="4680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  <a:tabLst>
                <a:tab pos="354013" algn="l"/>
              </a:tabLst>
            </a:pPr>
            <a:r>
              <a:rPr lang="hr-HR" sz="2000" i="1" dirty="0">
                <a:solidFill>
                  <a:srgbClr val="FF0000"/>
                </a:solidFill>
              </a:rPr>
              <a:t>1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  <a:tabLst>
                <a:tab pos="354013" algn="l"/>
              </a:tabLst>
            </a:pPr>
            <a:r>
              <a:rPr lang="hr-HR" sz="2000" i="1" dirty="0">
                <a:solidFill>
                  <a:srgbClr val="FF0000"/>
                </a:solidFill>
              </a:rPr>
              <a:t>2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  <a:tabLst>
                <a:tab pos="354013" algn="l"/>
              </a:tabLst>
            </a:pPr>
            <a:r>
              <a:rPr lang="hr-HR" sz="2000" i="1" dirty="0">
                <a:solidFill>
                  <a:srgbClr val="FF0000"/>
                </a:solidFill>
              </a:rPr>
              <a:t>3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  <a:tabLst>
                <a:tab pos="354013" algn="l"/>
              </a:tabLst>
            </a:pPr>
            <a:r>
              <a:rPr lang="hr-HR" sz="2000" i="1" dirty="0">
                <a:solidFill>
                  <a:srgbClr val="FF0000"/>
                </a:solidFill>
              </a:rPr>
              <a:t>4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  <a:tabLst>
                <a:tab pos="354013" algn="l"/>
              </a:tabLst>
            </a:pPr>
            <a:r>
              <a:rPr lang="hr-HR" sz="2000" i="1" dirty="0">
                <a:solidFill>
                  <a:srgbClr val="FF0000"/>
                </a:solidFill>
              </a:rPr>
              <a:t>5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  <a:tabLst>
                <a:tab pos="354013" algn="l"/>
              </a:tabLst>
            </a:pPr>
            <a:r>
              <a:rPr lang="hr-HR" sz="2000" i="1" dirty="0">
                <a:solidFill>
                  <a:srgbClr val="FF0000"/>
                </a:solidFill>
              </a:rPr>
              <a:t>6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  <a:tabLst>
                <a:tab pos="354013" algn="l"/>
              </a:tabLst>
            </a:pPr>
            <a:r>
              <a:rPr lang="hr-HR" sz="2000" i="1" dirty="0">
                <a:solidFill>
                  <a:srgbClr val="FF0000"/>
                </a:solidFill>
              </a:rPr>
              <a:t>7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  <a:tabLst>
                <a:tab pos="354013" algn="l"/>
              </a:tabLst>
            </a:pPr>
            <a:r>
              <a:rPr lang="hr-HR" sz="2000" i="1" dirty="0">
                <a:solidFill>
                  <a:srgbClr val="FF0000"/>
                </a:solidFill>
              </a:rPr>
              <a:t>8</a:t>
            </a:r>
          </a:p>
          <a:p>
            <a:pPr marL="0" indent="0">
              <a:buNone/>
            </a:pPr>
            <a:endParaRPr lang="hr-HR" sz="2000" i="1" dirty="0"/>
          </a:p>
        </p:txBody>
      </p:sp>
      <p:sp>
        <p:nvSpPr>
          <p:cNvPr id="7" name="Rezervirano mjesto sadržaja 2">
            <a:extLst>
              <a:ext uri="{FF2B5EF4-FFF2-40B4-BE49-F238E27FC236}">
                <a16:creationId xmlns:a16="http://schemas.microsoft.com/office/drawing/2014/main" id="{0B77E121-35B7-4D2D-96C1-47864D0DFD59}"/>
              </a:ext>
            </a:extLst>
          </p:cNvPr>
          <p:cNvSpPr txBox="1">
            <a:spLocks/>
          </p:cNvSpPr>
          <p:nvPr/>
        </p:nvSpPr>
        <p:spPr>
          <a:xfrm>
            <a:off x="7509170" y="3340484"/>
            <a:ext cx="6707175" cy="4680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  <a:tabLst>
                <a:tab pos="354013" algn="l"/>
              </a:tabLst>
            </a:pPr>
            <a:r>
              <a:rPr lang="hr-HR" sz="2000" i="1" dirty="0">
                <a:solidFill>
                  <a:srgbClr val="FF0000"/>
                </a:solidFill>
              </a:rPr>
              <a:t>1</a:t>
            </a:r>
          </a:p>
          <a:p>
            <a:pPr marL="0" indent="0">
              <a:buNone/>
            </a:pPr>
            <a:endParaRPr lang="hr-HR" sz="2000" i="1" dirty="0"/>
          </a:p>
        </p:txBody>
      </p:sp>
      <p:sp>
        <p:nvSpPr>
          <p:cNvPr id="8" name="Rezervirano mjesto sadržaja 2">
            <a:extLst>
              <a:ext uri="{FF2B5EF4-FFF2-40B4-BE49-F238E27FC236}">
                <a16:creationId xmlns:a16="http://schemas.microsoft.com/office/drawing/2014/main" id="{F65FC125-7BCE-4D60-938D-8B7704F7F0E9}"/>
              </a:ext>
            </a:extLst>
          </p:cNvPr>
          <p:cNvSpPr txBox="1">
            <a:spLocks/>
          </p:cNvSpPr>
          <p:nvPr/>
        </p:nvSpPr>
        <p:spPr>
          <a:xfrm>
            <a:off x="7509170" y="2960412"/>
            <a:ext cx="6707175" cy="4680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  <a:tabLst>
                <a:tab pos="354013" algn="l"/>
              </a:tabLst>
            </a:pPr>
            <a:r>
              <a:rPr lang="hr-HR" sz="2000" i="1" dirty="0">
                <a:solidFill>
                  <a:srgbClr val="FF0000"/>
                </a:solidFill>
              </a:rPr>
              <a:t>2</a:t>
            </a:r>
          </a:p>
          <a:p>
            <a:pPr marL="0" indent="0">
              <a:buNone/>
            </a:pPr>
            <a:endParaRPr lang="hr-HR" sz="2000" i="1" dirty="0"/>
          </a:p>
        </p:txBody>
      </p:sp>
      <p:sp>
        <p:nvSpPr>
          <p:cNvPr id="9" name="Rezervirano mjesto sadržaja 2">
            <a:extLst>
              <a:ext uri="{FF2B5EF4-FFF2-40B4-BE49-F238E27FC236}">
                <a16:creationId xmlns:a16="http://schemas.microsoft.com/office/drawing/2014/main" id="{61D6F328-D317-4EF9-B92C-B74B3A365774}"/>
              </a:ext>
            </a:extLst>
          </p:cNvPr>
          <p:cNvSpPr txBox="1">
            <a:spLocks/>
          </p:cNvSpPr>
          <p:nvPr/>
        </p:nvSpPr>
        <p:spPr>
          <a:xfrm>
            <a:off x="7509170" y="3683451"/>
            <a:ext cx="6707175" cy="4680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  <a:tabLst>
                <a:tab pos="354013" algn="l"/>
              </a:tabLst>
            </a:pPr>
            <a:r>
              <a:rPr lang="hr-HR" sz="2000" i="1" dirty="0">
                <a:solidFill>
                  <a:srgbClr val="FF0000"/>
                </a:solidFill>
              </a:rPr>
              <a:t>3</a:t>
            </a:r>
          </a:p>
          <a:p>
            <a:pPr marL="0" indent="0">
              <a:buNone/>
            </a:pPr>
            <a:endParaRPr lang="hr-HR" sz="2000" i="1" dirty="0"/>
          </a:p>
        </p:txBody>
      </p:sp>
      <p:sp>
        <p:nvSpPr>
          <p:cNvPr id="10" name="Rezervirano mjesto sadržaja 2">
            <a:extLst>
              <a:ext uri="{FF2B5EF4-FFF2-40B4-BE49-F238E27FC236}">
                <a16:creationId xmlns:a16="http://schemas.microsoft.com/office/drawing/2014/main" id="{891FF9F4-AA9B-40F6-BB7D-D049FA114EC5}"/>
              </a:ext>
            </a:extLst>
          </p:cNvPr>
          <p:cNvSpPr txBox="1">
            <a:spLocks/>
          </p:cNvSpPr>
          <p:nvPr/>
        </p:nvSpPr>
        <p:spPr>
          <a:xfrm>
            <a:off x="7509169" y="4037914"/>
            <a:ext cx="6707175" cy="4680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  <a:tabLst>
                <a:tab pos="354013" algn="l"/>
              </a:tabLst>
            </a:pPr>
            <a:r>
              <a:rPr lang="hr-HR" sz="2000" i="1" dirty="0">
                <a:solidFill>
                  <a:srgbClr val="FF0000"/>
                </a:solidFill>
              </a:rPr>
              <a:t>4</a:t>
            </a:r>
          </a:p>
          <a:p>
            <a:pPr marL="0" indent="0">
              <a:buNone/>
            </a:pPr>
            <a:endParaRPr lang="hr-HR" sz="2000" i="1" dirty="0"/>
          </a:p>
        </p:txBody>
      </p:sp>
      <p:sp>
        <p:nvSpPr>
          <p:cNvPr id="11" name="Rezervirano mjesto sadržaja 2">
            <a:extLst>
              <a:ext uri="{FF2B5EF4-FFF2-40B4-BE49-F238E27FC236}">
                <a16:creationId xmlns:a16="http://schemas.microsoft.com/office/drawing/2014/main" id="{749C0619-3751-4F49-B17E-09FB6EE85E6D}"/>
              </a:ext>
            </a:extLst>
          </p:cNvPr>
          <p:cNvSpPr txBox="1">
            <a:spLocks/>
          </p:cNvSpPr>
          <p:nvPr/>
        </p:nvSpPr>
        <p:spPr>
          <a:xfrm>
            <a:off x="7509169" y="1532455"/>
            <a:ext cx="6707175" cy="4680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  <a:tabLst>
                <a:tab pos="354013" algn="l"/>
              </a:tabLst>
            </a:pPr>
            <a:r>
              <a:rPr lang="hr-HR" sz="2000" i="1" dirty="0">
                <a:solidFill>
                  <a:srgbClr val="FF0000"/>
                </a:solidFill>
              </a:rPr>
              <a:t>5</a:t>
            </a:r>
          </a:p>
          <a:p>
            <a:pPr marL="0" indent="0">
              <a:buNone/>
            </a:pPr>
            <a:endParaRPr lang="hr-HR" sz="2000" i="1" dirty="0"/>
          </a:p>
        </p:txBody>
      </p:sp>
      <p:sp>
        <p:nvSpPr>
          <p:cNvPr id="12" name="Rezervirano mjesto sadržaja 2">
            <a:extLst>
              <a:ext uri="{FF2B5EF4-FFF2-40B4-BE49-F238E27FC236}">
                <a16:creationId xmlns:a16="http://schemas.microsoft.com/office/drawing/2014/main" id="{2F3D64D7-7D08-4855-8862-7BD49AB67C1F}"/>
              </a:ext>
            </a:extLst>
          </p:cNvPr>
          <p:cNvSpPr txBox="1">
            <a:spLocks/>
          </p:cNvSpPr>
          <p:nvPr/>
        </p:nvSpPr>
        <p:spPr>
          <a:xfrm>
            <a:off x="7509168" y="4388369"/>
            <a:ext cx="6707175" cy="4680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  <a:tabLst>
                <a:tab pos="354013" algn="l"/>
              </a:tabLst>
            </a:pPr>
            <a:r>
              <a:rPr lang="hr-HR" sz="2000" i="1" dirty="0">
                <a:solidFill>
                  <a:srgbClr val="FF0000"/>
                </a:solidFill>
              </a:rPr>
              <a:t>6</a:t>
            </a:r>
          </a:p>
          <a:p>
            <a:pPr marL="0" indent="0">
              <a:buNone/>
            </a:pPr>
            <a:endParaRPr lang="hr-HR" sz="2000" i="1" dirty="0"/>
          </a:p>
        </p:txBody>
      </p:sp>
      <p:sp>
        <p:nvSpPr>
          <p:cNvPr id="13" name="Rezervirano mjesto sadržaja 2">
            <a:extLst>
              <a:ext uri="{FF2B5EF4-FFF2-40B4-BE49-F238E27FC236}">
                <a16:creationId xmlns:a16="http://schemas.microsoft.com/office/drawing/2014/main" id="{B22481DE-29ED-4E08-ACC9-805F096B11CA}"/>
              </a:ext>
            </a:extLst>
          </p:cNvPr>
          <p:cNvSpPr txBox="1">
            <a:spLocks/>
          </p:cNvSpPr>
          <p:nvPr/>
        </p:nvSpPr>
        <p:spPr>
          <a:xfrm>
            <a:off x="7509168" y="2493961"/>
            <a:ext cx="6707175" cy="4680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  <a:tabLst>
                <a:tab pos="354013" algn="l"/>
              </a:tabLst>
            </a:pPr>
            <a:r>
              <a:rPr lang="hr-HR" sz="2000" i="1" dirty="0">
                <a:solidFill>
                  <a:srgbClr val="FF0000"/>
                </a:solidFill>
              </a:rPr>
              <a:t>7</a:t>
            </a:r>
          </a:p>
          <a:p>
            <a:pPr marL="0" indent="0">
              <a:buNone/>
            </a:pPr>
            <a:endParaRPr lang="hr-HR" sz="2000" i="1" dirty="0"/>
          </a:p>
        </p:txBody>
      </p:sp>
      <p:sp>
        <p:nvSpPr>
          <p:cNvPr id="14" name="Rezervirano mjesto sadržaja 2">
            <a:extLst>
              <a:ext uri="{FF2B5EF4-FFF2-40B4-BE49-F238E27FC236}">
                <a16:creationId xmlns:a16="http://schemas.microsoft.com/office/drawing/2014/main" id="{4D435691-9B7C-4F3A-81AE-EA2782D1285C}"/>
              </a:ext>
            </a:extLst>
          </p:cNvPr>
          <p:cNvSpPr txBox="1">
            <a:spLocks/>
          </p:cNvSpPr>
          <p:nvPr/>
        </p:nvSpPr>
        <p:spPr>
          <a:xfrm>
            <a:off x="7509168" y="2013208"/>
            <a:ext cx="6707175" cy="4680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  <a:tabLst>
                <a:tab pos="354013" algn="l"/>
              </a:tabLst>
            </a:pPr>
            <a:r>
              <a:rPr lang="hr-HR" sz="2000" i="1" dirty="0">
                <a:solidFill>
                  <a:srgbClr val="FF0000"/>
                </a:solidFill>
              </a:rPr>
              <a:t>8</a:t>
            </a:r>
          </a:p>
          <a:p>
            <a:pPr marL="0" indent="0">
              <a:buNone/>
            </a:pPr>
            <a:endParaRPr lang="hr-HR" sz="2000" i="1" dirty="0"/>
          </a:p>
        </p:txBody>
      </p:sp>
      <p:sp>
        <p:nvSpPr>
          <p:cNvPr id="15" name="Rezervirano mjesto sadržaja 2">
            <a:extLst>
              <a:ext uri="{FF2B5EF4-FFF2-40B4-BE49-F238E27FC236}">
                <a16:creationId xmlns:a16="http://schemas.microsoft.com/office/drawing/2014/main" id="{C95748BC-5477-4C6C-A70D-F01894394352}"/>
              </a:ext>
            </a:extLst>
          </p:cNvPr>
          <p:cNvSpPr txBox="1">
            <a:spLocks/>
          </p:cNvSpPr>
          <p:nvPr/>
        </p:nvSpPr>
        <p:spPr>
          <a:xfrm>
            <a:off x="5238747" y="5378851"/>
            <a:ext cx="6566208" cy="3063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i="1" dirty="0"/>
              <a:t>Practice here:</a:t>
            </a:r>
            <a:br>
              <a:rPr lang="hr-HR" sz="2000" i="1" dirty="0"/>
            </a:br>
            <a:r>
              <a:rPr lang="hr-HR" sz="2000" i="1" dirty="0">
                <a:hlinkClick r:id="rId4"/>
              </a:rPr>
              <a:t>https://wordwall.net/resource/5766162</a:t>
            </a:r>
            <a:endParaRPr lang="hr-HR" sz="2000" i="1" dirty="0"/>
          </a:p>
          <a:p>
            <a:pPr marL="0" indent="0">
              <a:buNone/>
            </a:pPr>
            <a:endParaRPr lang="hr-HR" sz="2000" i="1" dirty="0"/>
          </a:p>
        </p:txBody>
      </p:sp>
    </p:spTree>
    <p:extLst>
      <p:ext uri="{BB962C8B-B14F-4D97-AF65-F5344CB8AC3E}">
        <p14:creationId xmlns:p14="http://schemas.microsoft.com/office/powerpoint/2010/main" val="133932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2478E362-1B9A-4EA3-AB49-D906EB9517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" y="4634"/>
            <a:ext cx="5124965" cy="6848731"/>
          </a:xfrm>
          <a:prstGeom prst="rect">
            <a:avLst/>
          </a:prstGeom>
        </p:spPr>
      </p:pic>
      <p:sp>
        <p:nvSpPr>
          <p:cNvPr id="22" name="Rezervirano mjesto sadržaja 2">
            <a:extLst>
              <a:ext uri="{FF2B5EF4-FFF2-40B4-BE49-F238E27FC236}">
                <a16:creationId xmlns:a16="http://schemas.microsoft.com/office/drawing/2014/main" id="{151D65D3-4850-4915-8A0C-0D6759583DE2}"/>
              </a:ext>
            </a:extLst>
          </p:cNvPr>
          <p:cNvSpPr txBox="1">
            <a:spLocks/>
          </p:cNvSpPr>
          <p:nvPr/>
        </p:nvSpPr>
        <p:spPr>
          <a:xfrm>
            <a:off x="5238747" y="674215"/>
            <a:ext cx="6566208" cy="3063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/>
              <a:t>How do you play bobbing for apples?</a:t>
            </a:r>
            <a:r>
              <a:rPr lang="hr-HR" sz="2000" b="1" dirty="0"/>
              <a:t> </a:t>
            </a:r>
            <a:r>
              <a:rPr lang="en-US" sz="2000" b="1" dirty="0"/>
              <a:t>Put the sentences in the correct order to</a:t>
            </a:r>
            <a:r>
              <a:rPr lang="hr-HR" sz="2000" b="1" dirty="0"/>
              <a:t> </a:t>
            </a:r>
            <a:r>
              <a:rPr lang="en-US" sz="2000" b="1" dirty="0"/>
              <a:t>find out</a:t>
            </a:r>
            <a:r>
              <a:rPr lang="hr-HR" sz="2000" b="1" dirty="0"/>
              <a:t>.</a:t>
            </a:r>
            <a:br>
              <a:rPr lang="hr-HR" sz="2000" i="1" dirty="0"/>
            </a:br>
            <a:r>
              <a:rPr lang="hr-HR" sz="2000" i="1" dirty="0"/>
              <a:t>.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C6474CDB-18F1-4236-831A-8BD9BF6A56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828" y="2023752"/>
            <a:ext cx="5124965" cy="2937608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Rezervirano mjesto sadržaja 2">
            <a:extLst>
              <a:ext uri="{FF2B5EF4-FFF2-40B4-BE49-F238E27FC236}">
                <a16:creationId xmlns:a16="http://schemas.microsoft.com/office/drawing/2014/main" id="{0B77E121-35B7-4D2D-96C1-47864D0DFD59}"/>
              </a:ext>
            </a:extLst>
          </p:cNvPr>
          <p:cNvSpPr txBox="1">
            <a:spLocks/>
          </p:cNvSpPr>
          <p:nvPr/>
        </p:nvSpPr>
        <p:spPr>
          <a:xfrm>
            <a:off x="5965217" y="4501598"/>
            <a:ext cx="6707175" cy="4680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  <a:tabLst>
                <a:tab pos="354013" algn="l"/>
              </a:tabLst>
            </a:pPr>
            <a:r>
              <a:rPr lang="hr-HR" sz="2000" i="1" dirty="0">
                <a:solidFill>
                  <a:srgbClr val="FF0000"/>
                </a:solidFill>
              </a:rPr>
              <a:t>1</a:t>
            </a:r>
          </a:p>
          <a:p>
            <a:pPr marL="0" indent="0">
              <a:buNone/>
            </a:pPr>
            <a:endParaRPr lang="hr-HR" sz="2000" i="1" dirty="0"/>
          </a:p>
        </p:txBody>
      </p:sp>
      <p:sp>
        <p:nvSpPr>
          <p:cNvPr id="8" name="Rezervirano mjesto sadržaja 2">
            <a:extLst>
              <a:ext uri="{FF2B5EF4-FFF2-40B4-BE49-F238E27FC236}">
                <a16:creationId xmlns:a16="http://schemas.microsoft.com/office/drawing/2014/main" id="{F65FC125-7BCE-4D60-938D-8B7704F7F0E9}"/>
              </a:ext>
            </a:extLst>
          </p:cNvPr>
          <p:cNvSpPr txBox="1">
            <a:spLocks/>
          </p:cNvSpPr>
          <p:nvPr/>
        </p:nvSpPr>
        <p:spPr>
          <a:xfrm>
            <a:off x="5965216" y="4020752"/>
            <a:ext cx="6707175" cy="4680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  <a:tabLst>
                <a:tab pos="354013" algn="l"/>
              </a:tabLst>
            </a:pPr>
            <a:r>
              <a:rPr lang="hr-HR" sz="2000" i="1" dirty="0">
                <a:solidFill>
                  <a:srgbClr val="FF0000"/>
                </a:solidFill>
              </a:rPr>
              <a:t>2</a:t>
            </a:r>
          </a:p>
          <a:p>
            <a:pPr marL="0" indent="0">
              <a:buNone/>
            </a:pPr>
            <a:endParaRPr lang="hr-HR" sz="2000" i="1" dirty="0"/>
          </a:p>
        </p:txBody>
      </p:sp>
      <p:sp>
        <p:nvSpPr>
          <p:cNvPr id="9" name="Rezervirano mjesto sadržaja 2">
            <a:extLst>
              <a:ext uri="{FF2B5EF4-FFF2-40B4-BE49-F238E27FC236}">
                <a16:creationId xmlns:a16="http://schemas.microsoft.com/office/drawing/2014/main" id="{61D6F328-D317-4EF9-B92C-B74B3A365774}"/>
              </a:ext>
            </a:extLst>
          </p:cNvPr>
          <p:cNvSpPr txBox="1">
            <a:spLocks/>
          </p:cNvSpPr>
          <p:nvPr/>
        </p:nvSpPr>
        <p:spPr>
          <a:xfrm>
            <a:off x="5965217" y="3178421"/>
            <a:ext cx="6707175" cy="4680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  <a:tabLst>
                <a:tab pos="354013" algn="l"/>
              </a:tabLst>
            </a:pPr>
            <a:r>
              <a:rPr lang="hr-HR" sz="2000" i="1" dirty="0">
                <a:solidFill>
                  <a:srgbClr val="FF0000"/>
                </a:solidFill>
              </a:rPr>
              <a:t>3</a:t>
            </a:r>
          </a:p>
          <a:p>
            <a:pPr marL="0" indent="0">
              <a:buNone/>
            </a:pPr>
            <a:endParaRPr lang="hr-HR" sz="2000" i="1" dirty="0"/>
          </a:p>
        </p:txBody>
      </p:sp>
      <p:sp>
        <p:nvSpPr>
          <p:cNvPr id="15" name="Rezervirano mjesto sadržaja 2">
            <a:extLst>
              <a:ext uri="{FF2B5EF4-FFF2-40B4-BE49-F238E27FC236}">
                <a16:creationId xmlns:a16="http://schemas.microsoft.com/office/drawing/2014/main" id="{C95748BC-5477-4C6C-A70D-F01894394352}"/>
              </a:ext>
            </a:extLst>
          </p:cNvPr>
          <p:cNvSpPr txBox="1">
            <a:spLocks/>
          </p:cNvSpPr>
          <p:nvPr/>
        </p:nvSpPr>
        <p:spPr>
          <a:xfrm>
            <a:off x="5238747" y="5086992"/>
            <a:ext cx="6566208" cy="3063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br>
              <a:rPr lang="hr-HR" sz="2000" i="1" dirty="0"/>
            </a:br>
            <a:endParaRPr lang="hr-HR" sz="2000" i="1" dirty="0"/>
          </a:p>
        </p:txBody>
      </p:sp>
      <p:pic>
        <p:nvPicPr>
          <p:cNvPr id="1026" name="Picture 2" descr="Vidi izvornu sliku">
            <a:extLst>
              <a:ext uri="{FF2B5EF4-FFF2-40B4-BE49-F238E27FC236}">
                <a16:creationId xmlns:a16="http://schemas.microsoft.com/office/drawing/2014/main" id="{3C3495FE-C0FE-4680-9010-E40B1ED5AA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1535" y="5362239"/>
            <a:ext cx="3813809" cy="1599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338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5" grpId="0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2903</TotalTime>
  <Words>177</Words>
  <Application>Microsoft Office PowerPoint</Application>
  <PresentationFormat>Widescreen</PresentationFormat>
  <Paragraphs>42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Ink Free</vt:lpstr>
      <vt:lpstr>Tema sustava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OŠ Slavka Kolara - Kravarsko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Siniša ᵀᴴᴱ ᴼᴿᴵᴳᴵᴻᴬᴸ Wolfenstein</dc:creator>
  <cp:lastModifiedBy>Katarina Ivanjek</cp:lastModifiedBy>
  <cp:revision>269</cp:revision>
  <dcterms:created xsi:type="dcterms:W3CDTF">2017-01-15T10:30:28Z</dcterms:created>
  <dcterms:modified xsi:type="dcterms:W3CDTF">2022-07-07T12:53:17Z</dcterms:modified>
</cp:coreProperties>
</file>